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15"/>
  </p:notesMasterIdLst>
  <p:handoutMasterIdLst>
    <p:handoutMasterId r:id="rId16"/>
  </p:handoutMasterIdLst>
  <p:sldIdLst>
    <p:sldId id="292" r:id="rId2"/>
    <p:sldId id="271" r:id="rId3"/>
    <p:sldId id="263" r:id="rId4"/>
    <p:sldId id="273" r:id="rId5"/>
    <p:sldId id="293" r:id="rId6"/>
    <p:sldId id="287" r:id="rId7"/>
    <p:sldId id="288" r:id="rId8"/>
    <p:sldId id="289" r:id="rId9"/>
    <p:sldId id="290" r:id="rId10"/>
    <p:sldId id="291" r:id="rId11"/>
    <p:sldId id="294" r:id="rId12"/>
    <p:sldId id="260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7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04" y="114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F52D9E1-4C8F-40AF-A670-B7CE4DE36E25}" type="datetime1">
              <a:rPr lang="ko-KR" altLang="en-US"/>
              <a:pPr lvl="0">
                <a:defRPr/>
              </a:pPr>
              <a:t>2023-05-02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FCE2C6A-89D1-46B2-B003-E05D83B504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134650E0-362D-40EA-A0F8-806F67EECD58}" type="datetime1">
              <a:rPr lang="ko-KR" altLang="en-US"/>
              <a:pPr lvl="0">
                <a:defRPr/>
              </a:pPr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61D59CB-92CD-4008-8BCD-770A57DEB0F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629CB2-0568-42AB-2325-3FADD32A3D92}"/>
              </a:ext>
            </a:extLst>
          </p:cNvPr>
          <p:cNvSpPr txBox="1"/>
          <p:nvPr userDrawn="1"/>
        </p:nvSpPr>
        <p:spPr>
          <a:xfrm>
            <a:off x="9998245" y="6578779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2023-05-02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760011" y="2496201"/>
            <a:ext cx="7270680" cy="10148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198894" y="4058650"/>
            <a:ext cx="4544292" cy="997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000" b="1">
                <a:latin typeface="한컴산뜻돋움"/>
                <a:ea typeface="한컴산뜻돋움"/>
              </a:rPr>
              <a:t>1</a:t>
            </a:r>
            <a:r>
              <a:rPr lang="ko-KR" altLang="en-US" sz="3000" b="1">
                <a:latin typeface="한컴산뜻돋움"/>
                <a:ea typeface="한컴산뜻돋움"/>
              </a:rPr>
              <a:t>조 </a:t>
            </a:r>
            <a:r>
              <a:rPr lang="en-US" altLang="ko-KR" sz="3000" b="1">
                <a:latin typeface="한컴산뜻돋움"/>
                <a:ea typeface="한컴산뜻돋움"/>
              </a:rPr>
              <a:t>HTML_CSS</a:t>
            </a:r>
            <a:r>
              <a:rPr lang="ko-KR" altLang="en-US" sz="3000" b="1">
                <a:latin typeface="한컴산뜻돋움"/>
                <a:ea typeface="한컴산뜻돋움"/>
              </a:rPr>
              <a:t> </a:t>
            </a:r>
          </a:p>
          <a:p>
            <a:pPr lvl="0">
              <a:defRPr/>
            </a:pPr>
            <a:r>
              <a:rPr lang="ko-KR" altLang="en-US" sz="3000" b="1">
                <a:latin typeface="한컴산뜻돋움"/>
                <a:ea typeface="한컴산뜻돋움"/>
              </a:rPr>
              <a:t> </a:t>
            </a:r>
            <a:r>
              <a:rPr lang="en-US" altLang="ko-KR" sz="3000" b="1">
                <a:latin typeface="한컴산뜻돋움"/>
                <a:ea typeface="한컴산뜻돋움"/>
              </a:rPr>
              <a:t>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30375" y="1513862"/>
            <a:ext cx="6638746" cy="4844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355870" y="2204031"/>
            <a:ext cx="4599910" cy="30137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ea"/>
              <a:buNone/>
              <a:defRPr/>
            </a:pPr>
            <a:endParaRPr lang="en-US" altLang="ko-KR" sz="2400" b="1">
              <a:ea typeface="한컴산뜻돋움"/>
            </a:endParaRPr>
          </a:p>
          <a:p>
            <a:pPr marL="0" indent="0">
              <a:buFont typeface="+mj-ea"/>
              <a:buNone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고객센터 </a:t>
            </a:r>
            <a:r>
              <a:rPr lang="en-US" altLang="ko-KR" sz="2400" b="1">
                <a:latin typeface="한컴산뜻돋움"/>
                <a:ea typeface="한컴산뜻돋움"/>
              </a:rPr>
              <a:t>Info</a:t>
            </a:r>
            <a:r>
              <a:rPr lang="ko-KR" altLang="en-US" sz="2400" b="1">
                <a:latin typeface="한컴산뜻돋움"/>
                <a:ea typeface="한컴산뜻돋움"/>
              </a:rPr>
              <a:t> 화면구현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토끼 이미지 애니메이션 구현</a:t>
            </a:r>
            <a:endParaRPr lang="ko-KR" altLang="en-US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계속하기 버튼 클릭 시 메인으로 이동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" y="2175456"/>
            <a:ext cx="6210300" cy="3791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2800" y="2834640"/>
            <a:ext cx="723900" cy="89154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3299460" y="4762500"/>
            <a:ext cx="609600" cy="459944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29" name="TextBox 4"/>
          <p:cNvSpPr txBox="1"/>
          <p:nvPr/>
        </p:nvSpPr>
        <p:spPr>
          <a:xfrm>
            <a:off x="1143715" y="404225"/>
            <a:ext cx="5738090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03_6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고객센터 완료 </a:t>
            </a: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Info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0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1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2"/>
          <p:cNvSpPr txBox="1"/>
          <p:nvPr/>
        </p:nvSpPr>
        <p:spPr>
          <a:xfrm>
            <a:off x="2953789" y="2729900"/>
            <a:ext cx="412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②</a:t>
            </a:r>
          </a:p>
        </p:txBody>
      </p:sp>
      <p:sp>
        <p:nvSpPr>
          <p:cNvPr id="34" name="TextBox 14"/>
          <p:cNvSpPr txBox="1"/>
          <p:nvPr/>
        </p:nvSpPr>
        <p:spPr>
          <a:xfrm>
            <a:off x="2946433" y="4665345"/>
            <a:ext cx="4222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③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1143715" y="404225"/>
            <a:ext cx="3522275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04.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시연 영상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" name="그래픽 29" descr="전구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4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1조 실행영상">
            <a:hlinkClick r:id="" action="ppaction://media"/>
            <a:extLst>
              <a:ext uri="{FF2B5EF4-FFF2-40B4-BE49-F238E27FC236}">
                <a16:creationId xmlns:a16="http://schemas.microsoft.com/office/drawing/2014/main" id="{3EAAF733-B048-20CC-4A95-452206E339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8936" y="1543188"/>
            <a:ext cx="8729932" cy="49105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7460" y="281697"/>
            <a:ext cx="3700413" cy="697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05.</a:t>
            </a:r>
            <a:r>
              <a:rPr lang="ko-KR" altLang="en-US" sz="4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팀원 소개</a:t>
            </a:r>
          </a:p>
        </p:txBody>
      </p:sp>
      <p:sp>
        <p:nvSpPr>
          <p:cNvPr id="33" name="타원 32"/>
          <p:cNvSpPr/>
          <p:nvPr/>
        </p:nvSpPr>
        <p:spPr>
          <a:xfrm>
            <a:off x="209549" y="1427961"/>
            <a:ext cx="2773848" cy="2688123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6039" y="4432982"/>
            <a:ext cx="128327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김지연</a:t>
            </a:r>
            <a:endParaRPr lang="ko-KR" altLang="en-US" sz="30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72569" y="4375833"/>
            <a:ext cx="1286171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이준영</a:t>
            </a:r>
            <a:endParaRPr lang="ko-KR" altLang="en-US" sz="30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17674" y="4385358"/>
            <a:ext cx="1279540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신재림</a:t>
            </a:r>
            <a:endParaRPr lang="ko-KR" altLang="en-US" sz="30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57925" y="5048112"/>
            <a:ext cx="2777490" cy="960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로그인 파트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로그인 코드 및 화면 구현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회원가입 코드 및 화면 구현</a:t>
            </a:r>
            <a:endParaRPr lang="en-US" altLang="ko-KR" sz="16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848479" y="4375833"/>
            <a:ext cx="1282436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설수진</a:t>
            </a:r>
            <a:endParaRPr lang="ko-KR" altLang="en-US" sz="30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91304" y="5048112"/>
            <a:ext cx="1911088" cy="9602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메인 구현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메인기능 코딩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전반적 기능 수정</a:t>
            </a:r>
            <a:endParaRPr lang="en-US" altLang="ko-KR" sz="16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7776" y="5045055"/>
            <a:ext cx="2289239" cy="9633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고객센터 파트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고객센터 창 생성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작성완료시 화면 구현</a:t>
            </a:r>
            <a:endParaRPr lang="ko-KR" altLang="en-US" sz="16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17250" y="5054960"/>
            <a:ext cx="1670090" cy="9629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메인 구현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이미지 메이킹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b="1">
                <a:solidFill>
                  <a:schemeClr val="tx1">
                    <a:lumMod val="75000"/>
                  </a:schemeClr>
                </a:solidFill>
                <a:latin typeface="한컴산뜻돋움"/>
                <a:ea typeface="한컴산뜻돋움"/>
              </a:rPr>
              <a:t>마무리작업</a:t>
            </a:r>
            <a:endParaRPr lang="ko-KR" altLang="en-US" sz="1600" b="1">
              <a:solidFill>
                <a:schemeClr val="tx1">
                  <a:lumMod val="75000"/>
                </a:schemeClr>
              </a:solidFill>
              <a:ea typeface="한컴산뜻돋움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181244" y="1225883"/>
            <a:ext cx="2783661" cy="278366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845289" y="1325988"/>
            <a:ext cx="2850958" cy="285095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0574" y="1259091"/>
            <a:ext cx="2576940" cy="273886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295322" y="1279008"/>
            <a:ext cx="3029983" cy="3029983"/>
          </a:xfrm>
          <a:prstGeom prst="rect">
            <a:avLst/>
          </a:prstGeom>
        </p:spPr>
      </p:pic>
      <p:cxnSp>
        <p:nvCxnSpPr>
          <p:cNvPr id="39" name="직선 연결선 9"/>
          <p:cNvCxnSpPr/>
          <p:nvPr/>
        </p:nvCxnSpPr>
        <p:spPr>
          <a:xfrm>
            <a:off x="396171" y="98229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2"/>
          <p:cNvSpPr/>
          <p:nvPr/>
        </p:nvSpPr>
        <p:spPr>
          <a:xfrm>
            <a:off x="3188802" y="1342235"/>
            <a:ext cx="2783373" cy="2707173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41" name="타원 32"/>
          <p:cNvSpPr/>
          <p:nvPr/>
        </p:nvSpPr>
        <p:spPr>
          <a:xfrm>
            <a:off x="6248400" y="1361287"/>
            <a:ext cx="2783373" cy="2669073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42" name="타원 32"/>
          <p:cNvSpPr/>
          <p:nvPr/>
        </p:nvSpPr>
        <p:spPr>
          <a:xfrm>
            <a:off x="9227652" y="1361287"/>
            <a:ext cx="2602398" cy="26404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pic>
        <p:nvPicPr>
          <p:cNvPr id="3" name="그래픽 29" descr="전구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10574" y="103777"/>
            <a:ext cx="790426" cy="790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94660" y="371348"/>
            <a:ext cx="6096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3800" b="1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79670" y="2785459"/>
            <a:ext cx="2506980" cy="3222657"/>
          </a:xfrm>
          <a:prstGeom prst="rect">
            <a:avLst/>
          </a:prstGeom>
          <a:scene3d>
            <a:camera prst="orthographicFront">
              <a:rot lat="0" lon="6000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40755" y="529151"/>
            <a:ext cx="2843759" cy="10977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6600" b="1">
                <a:latin typeface="한컴산뜻돋움"/>
                <a:ea typeface="한컴산뜻돋움"/>
              </a:rPr>
              <a:t>목차</a:t>
            </a:r>
            <a:endParaRPr lang="ko-KR" altLang="en-US" sz="6600" b="1">
              <a:ea typeface="한컴산뜻돋움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66316" y="2363434"/>
            <a:ext cx="7348714" cy="37482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맑은 고딕"/>
                <a:ea typeface="맑은 고딕"/>
              </a:rPr>
              <a:t>0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1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주제 소개</a:t>
            </a:r>
          </a:p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한컴산뜻돋움"/>
                <a:ea typeface="한컴산뜻돋움"/>
              </a:rPr>
              <a:t>02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주요 구조 </a:t>
            </a:r>
          </a:p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한컴산뜻돋움"/>
                <a:ea typeface="한컴산뜻돋움"/>
              </a:rPr>
              <a:t>03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파트별 기능</a:t>
            </a:r>
          </a:p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한컴산뜻돋움"/>
                <a:ea typeface="한컴산뜻돋움"/>
              </a:rPr>
              <a:t>04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시연 영상</a:t>
            </a:r>
          </a:p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한컴산뜻돋움"/>
                <a:ea typeface="한컴산뜻돋움"/>
              </a:rPr>
              <a:t>05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팀원 소개 및 역할 분담</a:t>
            </a:r>
          </a:p>
          <a:p>
            <a:pPr marL="0" lvl="0" indent="0">
              <a:buNone/>
              <a:defRPr/>
            </a:pPr>
            <a:r>
              <a:rPr lang="en-US" altLang="ko-KR" sz="4000" b="1">
                <a:effectLst/>
                <a:latin typeface="한컴산뜻돋움"/>
                <a:ea typeface="한컴산뜻돋움"/>
              </a:rPr>
              <a:t>06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|</a:t>
            </a:r>
            <a:r>
              <a:rPr lang="ko-KR" altLang="en-US" sz="4000" b="1">
                <a:effectLst/>
                <a:latin typeface="한컴산뜻돋움"/>
                <a:ea typeface="한컴산뜻돋움"/>
              </a:rPr>
              <a:t>   </a:t>
            </a:r>
            <a:r>
              <a:rPr lang="en-US" altLang="ko-KR" sz="4000" b="1">
                <a:effectLst/>
                <a:latin typeface="한컴산뜻돋움"/>
                <a:ea typeface="한컴산뜻돋움"/>
              </a:rPr>
              <a:t>QnA</a:t>
            </a:r>
            <a:endParaRPr lang="en-US" altLang="ko-KR" sz="4000" b="1">
              <a:effectLst/>
              <a:ea typeface="한컴산뜻돋움"/>
            </a:endParaRPr>
          </a:p>
        </p:txBody>
      </p:sp>
      <p:cxnSp>
        <p:nvCxnSpPr>
          <p:cNvPr id="12" name="직선 연결선 3"/>
          <p:cNvCxnSpPr/>
          <p:nvPr/>
        </p:nvCxnSpPr>
        <p:spPr>
          <a:xfrm>
            <a:off x="2366121" y="1719780"/>
            <a:ext cx="714873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7122796" y="373758"/>
            <a:ext cx="1283424" cy="12893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 flipH="1">
            <a:off x="3228486" y="405956"/>
            <a:ext cx="1283817" cy="120459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5326" y="2805317"/>
            <a:ext cx="18473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80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3715" y="404225"/>
            <a:ext cx="4374512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01.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주제 소개 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4591" y="1616483"/>
            <a:ext cx="6381454" cy="47619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75861" y="2272514"/>
            <a:ext cx="37087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rgbClr val="000000"/>
                </a:solidFill>
                <a:latin typeface="한컴산뜻돋움"/>
                <a:ea typeface="한컴산뜻돋움"/>
              </a:rPr>
              <a:t>네이버 뉴스 스탠드</a:t>
            </a:r>
            <a:endParaRPr lang="en-US" altLang="ko-KR" sz="3000" b="1">
              <a:solidFill>
                <a:srgbClr val="000000"/>
              </a:solidFill>
              <a:ea typeface="한컴산뜻돋움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11804" y="5396249"/>
            <a:ext cx="4032546" cy="92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rgbClr val="000000"/>
                </a:solidFill>
                <a:latin typeface="한컴산뜻돋움"/>
                <a:ea typeface="한컴산뜻돋움"/>
              </a:rPr>
              <a:t>         제작 기간 </a:t>
            </a:r>
          </a:p>
          <a:p>
            <a:pPr lvl="0">
              <a:defRPr/>
            </a:pPr>
            <a:r>
              <a:rPr lang="ko-KR" altLang="en-US" sz="2500" b="1">
                <a:solidFill>
                  <a:srgbClr val="000000"/>
                </a:solidFill>
                <a:latin typeface="한컴산뜻돋움"/>
                <a:ea typeface="한컴산뜻돋움"/>
              </a:rPr>
              <a:t>  </a:t>
            </a:r>
            <a:r>
              <a:rPr lang="en-US" altLang="ko-KR" sz="2500" b="1">
                <a:solidFill>
                  <a:srgbClr val="000000"/>
                </a:solidFill>
                <a:latin typeface="한컴산뜻돋움"/>
                <a:ea typeface="한컴산뜻돋움"/>
              </a:rPr>
              <a:t>23.04.27 </a:t>
            </a:r>
            <a:r>
              <a:rPr lang="en-US" altLang="ko-KR" sz="2500" b="1">
                <a:solidFill>
                  <a:srgbClr val="000000"/>
                </a:solidFill>
                <a:ea typeface="한컴산뜻돋움"/>
              </a:rPr>
              <a:t>–</a:t>
            </a:r>
            <a:r>
              <a:rPr lang="en-US" altLang="ko-KR" sz="2500" b="1">
                <a:solidFill>
                  <a:srgbClr val="000000"/>
                </a:solidFill>
                <a:latin typeface="한컴산뜻돋움"/>
                <a:ea typeface="한컴산뜻돋움"/>
              </a:rPr>
              <a:t> 23.05.03 </a:t>
            </a:r>
            <a:endParaRPr lang="en-US" altLang="ko-KR" sz="3000" b="1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82332" y="1527859"/>
            <a:ext cx="1319697" cy="622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 </a:t>
            </a:r>
            <a:r>
              <a:rPr lang="ko-KR" altLang="en-US" sz="3500" b="1">
                <a:solidFill>
                  <a:srgbClr val="000000"/>
                </a:solidFill>
                <a:latin typeface="한컴산뜻돋움"/>
                <a:ea typeface="한컴산뜻돋움"/>
              </a:rPr>
              <a:t>주제</a:t>
            </a:r>
            <a:r>
              <a:rPr lang="ko-KR" altLang="en-US" sz="3500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endParaRPr lang="ko-KR" altLang="en-US" sz="3500">
              <a:solidFill>
                <a:srgbClr val="000000"/>
              </a:solidFill>
              <a:ea typeface="한컴산뜻돋움"/>
            </a:endParaRPr>
          </a:p>
        </p:txBody>
      </p:sp>
      <p:pic>
        <p:nvPicPr>
          <p:cNvPr id="23" name="그래픽 22" descr="일일 일정표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46177" y="5180000"/>
            <a:ext cx="682579" cy="682579"/>
          </a:xfrm>
          <a:prstGeom prst="rect">
            <a:avLst/>
          </a:prstGeom>
        </p:spPr>
      </p:pic>
      <p:pic>
        <p:nvPicPr>
          <p:cNvPr id="30" name="그래픽 29" descr="전구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1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566872">
            <a:off x="11043830" y="3086100"/>
            <a:ext cx="619126" cy="685799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sz="3500" b="1">
                <a:solidFill>
                  <a:srgbClr val="000000"/>
                </a:solidFill>
                <a:latin typeface="한컴산뜻돋움"/>
                <a:ea typeface="한컴산뜻돋움"/>
              </a:rPr>
              <a:t> </a:t>
            </a:r>
            <a:r>
              <a:rPr lang="en-US" altLang="ko-KR" sz="3500" b="1">
                <a:solidFill>
                  <a:srgbClr val="000000"/>
                </a:solidFill>
                <a:latin typeface="한컴산뜻돋움"/>
                <a:ea typeface="한컴산뜻돋움"/>
              </a:rPr>
              <a:t> ?        </a:t>
            </a:r>
          </a:p>
          <a:p>
            <a:pPr>
              <a:defRPr/>
            </a:pPr>
            <a:endParaRPr lang="ko-KR" altLang="en-US" sz="3000" b="1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77150" y="4062412"/>
            <a:ext cx="4019549" cy="105727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2500" b="1">
                <a:solidFill>
                  <a:srgbClr val="000000"/>
                </a:solidFill>
                <a:latin typeface="한컴산뜻돋움"/>
                <a:ea typeface="한컴산뜻돋움"/>
              </a:rPr>
              <a:t>‘</a:t>
            </a:r>
            <a:r>
              <a:rPr lang="ko-KR" altLang="en-US" sz="2500" b="1">
                <a:solidFill>
                  <a:srgbClr val="000000"/>
                </a:solidFill>
                <a:latin typeface="한컴산뜻돋움"/>
                <a:ea typeface="한컴산뜻돋움"/>
              </a:rPr>
              <a:t>뉴스</a:t>
            </a:r>
            <a:r>
              <a:rPr lang="en-US" altLang="ko-KR" sz="2500" b="1">
                <a:solidFill>
                  <a:srgbClr val="000000"/>
                </a:solidFill>
                <a:latin typeface="한컴산뜻돋움"/>
                <a:ea typeface="한컴산뜻돋움"/>
              </a:rPr>
              <a:t>’</a:t>
            </a:r>
            <a:r>
              <a:rPr lang="ko-KR" altLang="en-US" sz="2500" b="1">
                <a:solidFill>
                  <a:srgbClr val="000000"/>
                </a:solidFill>
                <a:latin typeface="한컴산뜻돋움"/>
                <a:ea typeface="한컴산뜻돋움"/>
              </a:rPr>
              <a:t> 라는 주제에 트렌디한 이미지를 얻고자 함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35" name="그림 1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071786" y="3208746"/>
            <a:ext cx="3155881" cy="440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70704" y="1606352"/>
            <a:ext cx="487930" cy="48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3503199" y="4549820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216617" y="14607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ea typeface="한컴산뜻돋움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2098" y="1915456"/>
            <a:ext cx="1487804" cy="7496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한컴산뜻돋움"/>
                <a:ea typeface="한컴산뜻돋움"/>
              </a:rPr>
              <a:t>Main</a:t>
            </a:r>
            <a:endParaRPr lang="ko-KR" altLang="en-US" sz="4400" b="1">
              <a:solidFill>
                <a:schemeClr val="bg1"/>
              </a:solidFill>
              <a:ea typeface="한컴산뜻돋움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4760" y="5049718"/>
            <a:ext cx="1230630" cy="749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한컴산뜻돋움"/>
                <a:ea typeface="한컴산뜻돋움"/>
              </a:rPr>
              <a:t>Join</a:t>
            </a:r>
            <a:endParaRPr lang="ko-KR" altLang="en-US" sz="4400" b="1">
              <a:solidFill>
                <a:schemeClr val="bg1"/>
              </a:solidFill>
              <a:ea typeface="한컴산뜻돋움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4234" y="5051414"/>
            <a:ext cx="1325880" cy="756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b="1">
                <a:solidFill>
                  <a:schemeClr val="bg1"/>
                </a:solidFill>
                <a:latin typeface="한컴산뜻돋움"/>
                <a:ea typeface="한컴산뜻돋움"/>
              </a:rPr>
              <a:t>QnA</a:t>
            </a:r>
            <a:endParaRPr lang="ko-KR" altLang="en-US" sz="4400" b="1">
              <a:solidFill>
                <a:schemeClr val="bg1"/>
              </a:solidFill>
              <a:ea typeface="한컴산뜻돋움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7018" y="4618458"/>
            <a:ext cx="3081954" cy="1227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Font typeface="Arial"/>
              <a:buNone/>
              <a:defRPr/>
            </a:pPr>
            <a:endParaRPr lang="ko-KR" altLang="en-US" sz="1500" b="1">
              <a:ea typeface="한컴산뜻돋움"/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로그인 회원가입 기능 및 화면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로그인 로그아웃 화면 구현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회원가입 화면 구현</a:t>
            </a:r>
          </a:p>
          <a:p>
            <a:pPr algn="just">
              <a:defRPr/>
            </a:pPr>
            <a:endParaRPr lang="en-US" altLang="ko-KR" sz="1500" b="1">
              <a:ea typeface="한컴산뜻돋움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3621" y="4149820"/>
            <a:ext cx="3072519" cy="5441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latin typeface="한컴산뜻돋움"/>
                <a:ea typeface="한컴산뜻돋움"/>
              </a:rPr>
              <a:t>로그인 </a:t>
            </a:r>
            <a:r>
              <a:rPr lang="en-US" altLang="ko-KR" sz="3000" b="1">
                <a:latin typeface="한컴산뜻돋움"/>
                <a:ea typeface="한컴산뜻돋움"/>
              </a:rPr>
              <a:t>/</a:t>
            </a:r>
            <a:r>
              <a:rPr lang="ko-KR" altLang="en-US" sz="3000" b="1">
                <a:latin typeface="한컴산뜻돋움"/>
                <a:ea typeface="한컴산뜻돋움"/>
              </a:rPr>
              <a:t> 회원가입</a:t>
            </a:r>
            <a:endParaRPr lang="ko-KR" altLang="en-US" sz="3000" b="1">
              <a:ea typeface="한컴산뜻돋움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66855" y="4665000"/>
            <a:ext cx="2783400" cy="1229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Font typeface="Arial"/>
              <a:buNone/>
              <a:defRPr/>
            </a:pPr>
            <a:endParaRPr lang="ko-KR" altLang="en-US" sz="1500" b="1">
              <a:ea typeface="한컴산뜻돋움"/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회원가입 약관 화면 구현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고객센터 기능 화면 코딩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고객센터 완료 화면 구현</a:t>
            </a:r>
          </a:p>
          <a:p>
            <a:pPr algn="just">
              <a:defRPr/>
            </a:pPr>
            <a:endParaRPr lang="ko-KR" altLang="en-US" sz="1500" b="1">
              <a:ea typeface="한컴산뜻돋움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70233" y="4114699"/>
            <a:ext cx="1636857" cy="5411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latin typeface="한컴산뜻돋움"/>
                <a:ea typeface="한컴산뜻돋움"/>
              </a:rPr>
              <a:t>고객센터</a:t>
            </a:r>
            <a:endParaRPr lang="ko-KR" altLang="en-US" sz="3000" b="1">
              <a:ea typeface="한컴산뜻돋움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37191" y="1752653"/>
            <a:ext cx="2393913" cy="1226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Font typeface="Arial"/>
              <a:buNone/>
              <a:defRPr/>
            </a:pPr>
            <a:endParaRPr lang="ko-KR" altLang="en-US" sz="1500" b="1">
              <a:ea typeface="한컴산뜻돋움"/>
            </a:endParaRP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메인 화면 기능 화면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이미지 </a:t>
            </a:r>
            <a:r>
              <a:rPr lang="en-US" altLang="ko-KR" sz="1500" b="1">
                <a:latin typeface="한컴산뜻돋움"/>
                <a:ea typeface="한컴산뜻돋움"/>
              </a:rPr>
              <a:t>, </a:t>
            </a:r>
            <a:r>
              <a:rPr lang="ko-KR" altLang="en-US" sz="1500" b="1">
                <a:latin typeface="한컴산뜻돋움"/>
                <a:ea typeface="한컴산뜻돋움"/>
              </a:rPr>
              <a:t>버튼 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전체적 기능 연결</a:t>
            </a:r>
          </a:p>
          <a:p>
            <a:pPr marL="285750" indent="-285750" algn="just">
              <a:buFont typeface="Arial"/>
              <a:buChar char="•"/>
              <a:defRPr/>
            </a:pPr>
            <a:r>
              <a:rPr lang="ko-KR" altLang="en-US" sz="1500" b="1">
                <a:latin typeface="한컴산뜻돋움"/>
                <a:ea typeface="한컴산뜻돋움"/>
              </a:rPr>
              <a:t>작업 마무리 </a:t>
            </a:r>
            <a:endParaRPr lang="ko-KR" altLang="en-US" sz="1500" b="1">
              <a:ea typeface="한컴산뜻돋움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06133" y="1278552"/>
            <a:ext cx="933982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000" b="1">
                <a:latin typeface="한컴산뜻돋움"/>
                <a:ea typeface="한컴산뜻돋움"/>
              </a:rPr>
              <a:t>메인</a:t>
            </a:r>
            <a:endParaRPr lang="ko-KR" altLang="en-US" sz="3000" b="1">
              <a:ea typeface="한컴산뜻돋움"/>
            </a:endParaRPr>
          </a:p>
        </p:txBody>
      </p:sp>
      <p:cxnSp>
        <p:nvCxnSpPr>
          <p:cNvPr id="33" name="직선 화살표 연결선 32"/>
          <p:cNvCxnSpPr>
            <a:stCxn id="7" idx="6"/>
            <a:endCxn id="9" idx="2"/>
          </p:cNvCxnSpPr>
          <p:nvPr/>
        </p:nvCxnSpPr>
        <p:spPr>
          <a:xfrm>
            <a:off x="5261965" y="5429203"/>
            <a:ext cx="1713418" cy="9525"/>
          </a:xfrm>
          <a:prstGeom prst="straightConnector1">
            <a:avLst/>
          </a:prstGeom>
          <a:ln w="63500" cap="rnd">
            <a:solidFill>
              <a:schemeClr val="dk2"/>
            </a:solidFill>
            <a:bevel/>
            <a:headEnd w="med" len="sm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8" idx="3"/>
            <a:endCxn id="7" idx="0"/>
          </p:cNvCxnSpPr>
          <p:nvPr/>
        </p:nvCxnSpPr>
        <p:spPr>
          <a:xfrm rot="5400000">
            <a:off x="4134445" y="3210082"/>
            <a:ext cx="1587874" cy="1091600"/>
          </a:xfrm>
          <a:prstGeom prst="straightConnector1">
            <a:avLst/>
          </a:prstGeom>
          <a:ln w="63500" cap="rnd">
            <a:solidFill>
              <a:schemeClr val="dk2"/>
            </a:solidFill>
            <a:bevel/>
            <a:headEnd w="med" len="sm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9" idx="0"/>
            <a:endCxn id="8" idx="5"/>
          </p:cNvCxnSpPr>
          <p:nvPr/>
        </p:nvCxnSpPr>
        <p:spPr>
          <a:xfrm rot="16200000" flipV="1">
            <a:off x="6487592" y="3192171"/>
            <a:ext cx="1597399" cy="1136948"/>
          </a:xfrm>
          <a:prstGeom prst="straightConnector1">
            <a:avLst/>
          </a:prstGeom>
          <a:ln w="63500" cap="rnd">
            <a:solidFill>
              <a:schemeClr val="dk2"/>
            </a:solidFill>
            <a:bevel/>
            <a:headEnd w="med" len="sm"/>
            <a:tailEnd type="arrow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"/>
          <p:cNvSpPr txBox="1"/>
          <p:nvPr/>
        </p:nvSpPr>
        <p:spPr>
          <a:xfrm>
            <a:off x="1143715" y="404225"/>
            <a:ext cx="4374512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02.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주요 </a:t>
            </a: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Part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40" name="그래픽 29" descr="전구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41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10"/>
          <p:cNvSpPr/>
          <p:nvPr/>
        </p:nvSpPr>
        <p:spPr>
          <a:xfrm>
            <a:off x="334122" y="1342619"/>
            <a:ext cx="6772096" cy="5254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5348" y="1786689"/>
            <a:ext cx="5752100" cy="4471738"/>
          </a:xfrm>
          <a:prstGeom prst="rect">
            <a:avLst/>
          </a:prstGeom>
        </p:spPr>
      </p:pic>
      <p:sp>
        <p:nvSpPr>
          <p:cNvPr id="4" name="TextBox 23"/>
          <p:cNvSpPr txBox="1"/>
          <p:nvPr/>
        </p:nvSpPr>
        <p:spPr>
          <a:xfrm>
            <a:off x="7358316" y="1529746"/>
            <a:ext cx="4422357" cy="4840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circleNumDbPlain"/>
              <a:defRPr/>
            </a:pPr>
            <a:r>
              <a:rPr lang="en-US" altLang="ko-KR" sz="2400" b="1" spc="-150">
                <a:latin typeface="한컴산뜻돋움"/>
                <a:ea typeface="한컴산뜻돋움"/>
              </a:rPr>
              <a:t>NAV</a:t>
            </a:r>
            <a:r>
              <a:rPr lang="ko-KR" altLang="en-US" sz="2400" b="1" spc="-150">
                <a:latin typeface="한컴산뜻돋움"/>
                <a:ea typeface="한컴산뜻돋움"/>
              </a:rPr>
              <a:t> </a:t>
            </a:r>
            <a:r>
              <a:rPr lang="en-US" altLang="ko-KR" sz="2400" b="1" spc="-150">
                <a:latin typeface="한컴산뜻돋움"/>
                <a:ea typeface="한컴산뜻돋움"/>
              </a:rPr>
              <a:t>: </a:t>
            </a:r>
            <a:r>
              <a:rPr lang="ko-KR" altLang="en-US" sz="2400" b="1" spc="-150">
                <a:latin typeface="한컴산뜻돋움"/>
                <a:ea typeface="한컴산뜻돋움"/>
              </a:rPr>
              <a:t>로고 </a:t>
            </a:r>
            <a:r>
              <a:rPr lang="en-US" altLang="ko-KR" sz="2400" b="1" spc="-150">
                <a:latin typeface="한컴산뜻돋움"/>
                <a:ea typeface="한컴산뜻돋움"/>
              </a:rPr>
              <a:t>, </a:t>
            </a:r>
            <a:r>
              <a:rPr lang="ko-KR" altLang="en-US" sz="2400" b="1" spc="-150">
                <a:latin typeface="한컴산뜻돋움"/>
                <a:ea typeface="한컴산뜻돋움"/>
              </a:rPr>
              <a:t>로그인 기능</a:t>
            </a:r>
          </a:p>
          <a:p>
            <a:pPr marL="457200" indent="-457200"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AutoNum type="circleNumDbPlain"/>
              <a:defRPr/>
            </a:pPr>
            <a:r>
              <a:rPr lang="en-US" altLang="ko-KR" sz="2400" b="1" spc="-150">
                <a:latin typeface="한컴산뜻돋움"/>
                <a:ea typeface="한컴산뜻돋움"/>
              </a:rPr>
              <a:t>Head</a:t>
            </a:r>
            <a:r>
              <a:rPr lang="ko-KR" altLang="en-US" sz="2400" b="1" spc="-150">
                <a:latin typeface="한컴산뜻돋움"/>
                <a:ea typeface="한컴산뜻돋움"/>
              </a:rPr>
              <a:t> </a:t>
            </a:r>
            <a:r>
              <a:rPr lang="en-US" altLang="ko-KR" sz="2400" b="1" spc="-150">
                <a:latin typeface="한컴산뜻돋움"/>
                <a:ea typeface="한컴산뜻돋움"/>
              </a:rPr>
              <a:t>: </a:t>
            </a:r>
            <a:r>
              <a:rPr lang="ko-KR" altLang="en-US" sz="2400" b="1" spc="-150">
                <a:latin typeface="한컴산뜻돋움"/>
                <a:ea typeface="한컴산뜻돋움"/>
              </a:rPr>
              <a:t>클릭 시 카테고리별로 뉴스를 볼 수 있는 버튼  </a:t>
            </a:r>
          </a:p>
          <a:p>
            <a:pPr marL="457200" indent="-457200"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신문기사 </a:t>
            </a:r>
            <a:r>
              <a:rPr lang="en-US" altLang="ko-KR" sz="2400" b="1" spc="-150">
                <a:latin typeface="한컴산뜻돋움"/>
                <a:ea typeface="한컴산뜻돋움"/>
              </a:rPr>
              <a:t>: </a:t>
            </a:r>
            <a:r>
              <a:rPr lang="ko-KR" altLang="en-US" sz="2400" b="1" spc="-150">
                <a:latin typeface="한컴산뜻돋움"/>
                <a:ea typeface="한컴산뜻돋움"/>
              </a:rPr>
              <a:t>배열 사용</a:t>
            </a:r>
          </a:p>
          <a:p>
            <a:pPr marL="457200" indent="-457200"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양 옆으로 넘기는 기능 추가</a:t>
            </a:r>
          </a:p>
          <a:p>
            <a:pPr marL="457200" indent="-457200"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하단 뉴스사  클릭 시 해당 기사로 이동 가능</a:t>
            </a:r>
          </a:p>
          <a:p>
            <a:pPr marL="457200" indent="-457200"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AutoNum type="circleNumDbPlain"/>
              <a:defRPr/>
            </a:pPr>
            <a:r>
              <a:rPr lang="en-US" altLang="ko-KR" sz="2400" b="1" spc="-150">
                <a:latin typeface="한컴산뜻돋움"/>
                <a:ea typeface="한컴산뜻돋움"/>
              </a:rPr>
              <a:t>Footer </a:t>
            </a:r>
            <a:r>
              <a:rPr lang="ko-KR" altLang="en-US" sz="2400" b="1" spc="-150">
                <a:latin typeface="한컴산뜻돋움"/>
                <a:ea typeface="한컴산뜻돋움"/>
              </a:rPr>
              <a:t>저작권 표시</a:t>
            </a:r>
            <a:endParaRPr lang="en-US" altLang="ko-KR" sz="2400" b="1" spc="-150">
              <a:ea typeface="한컴산뜻돋움"/>
            </a:endParaRPr>
          </a:p>
        </p:txBody>
      </p:sp>
      <p:sp>
        <p:nvSpPr>
          <p:cNvPr id="8" name="TextBox 31"/>
          <p:cNvSpPr txBox="1"/>
          <p:nvPr/>
        </p:nvSpPr>
        <p:spPr>
          <a:xfrm>
            <a:off x="2743200" y="2019300"/>
            <a:ext cx="2400299" cy="49530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9" name="TextBox 32"/>
          <p:cNvSpPr txBox="1"/>
          <p:nvPr/>
        </p:nvSpPr>
        <p:spPr>
          <a:xfrm>
            <a:off x="2933701" y="1733550"/>
            <a:ext cx="3552825" cy="28575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0" name="TextBox 33"/>
          <p:cNvSpPr txBox="1"/>
          <p:nvPr/>
        </p:nvSpPr>
        <p:spPr>
          <a:xfrm>
            <a:off x="2609851" y="2047874"/>
            <a:ext cx="1685925" cy="186489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1" name="TextBox 34"/>
          <p:cNvSpPr txBox="1"/>
          <p:nvPr/>
        </p:nvSpPr>
        <p:spPr>
          <a:xfrm>
            <a:off x="1733550" y="2381250"/>
            <a:ext cx="3390900" cy="2633412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2" name="TextBox 35"/>
          <p:cNvSpPr txBox="1"/>
          <p:nvPr/>
        </p:nvSpPr>
        <p:spPr>
          <a:xfrm>
            <a:off x="1000126" y="3743324"/>
            <a:ext cx="428624" cy="37147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3" name="TextBox 36"/>
          <p:cNvSpPr txBox="1"/>
          <p:nvPr/>
        </p:nvSpPr>
        <p:spPr>
          <a:xfrm>
            <a:off x="5276850" y="3724273"/>
            <a:ext cx="390525" cy="37147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4" name="TextBox 37"/>
          <p:cNvSpPr txBox="1"/>
          <p:nvPr/>
        </p:nvSpPr>
        <p:spPr>
          <a:xfrm>
            <a:off x="1543051" y="5381625"/>
            <a:ext cx="3771899" cy="55245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5" name="TextBox 39"/>
          <p:cNvSpPr txBox="1"/>
          <p:nvPr/>
        </p:nvSpPr>
        <p:spPr>
          <a:xfrm>
            <a:off x="2562225" y="1704974"/>
            <a:ext cx="425617" cy="295275"/>
          </a:xfrm>
          <a:prstGeom prst="rect">
            <a:avLst/>
          </a:prstGeom>
          <a:ln w="25400">
            <a:noFill/>
          </a:ln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000000"/>
                </a:solidFill>
                <a:latin typeface="한컴산뜻돋움"/>
                <a:ea typeface="한컴산뜻돋움"/>
              </a:rPr>
              <a:t>① </a:t>
            </a:r>
            <a:endParaRPr lang="en-US" altLang="ko-KR" b="1">
              <a:solidFill>
                <a:srgbClr val="000000"/>
              </a:solidFill>
              <a:latin typeface="한컴산뜻돋움"/>
              <a:ea typeface="한컴산뜻돋움"/>
            </a:endParaRPr>
          </a:p>
        </p:txBody>
      </p:sp>
      <p:sp>
        <p:nvSpPr>
          <p:cNvPr id="16" name="TextBox 41"/>
          <p:cNvSpPr txBox="1"/>
          <p:nvPr/>
        </p:nvSpPr>
        <p:spPr>
          <a:xfrm>
            <a:off x="2219325" y="1952625"/>
            <a:ext cx="471738" cy="31733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000000"/>
                </a:solidFill>
                <a:latin typeface="한컴산뜻돋움"/>
                <a:ea typeface="한컴산뜻돋움"/>
              </a:rPr>
              <a:t>② </a:t>
            </a:r>
            <a:endParaRPr lang="en-US" altLang="ko-KR" b="1">
              <a:solidFill>
                <a:srgbClr val="000000"/>
              </a:solidFill>
              <a:ea typeface="한컴산뜻돋움"/>
            </a:endParaRPr>
          </a:p>
        </p:txBody>
      </p:sp>
      <p:sp>
        <p:nvSpPr>
          <p:cNvPr id="17" name="TextBox 42"/>
          <p:cNvSpPr txBox="1"/>
          <p:nvPr/>
        </p:nvSpPr>
        <p:spPr>
          <a:xfrm>
            <a:off x="1400174" y="2333625"/>
            <a:ext cx="450683" cy="31432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000000"/>
                </a:solidFill>
                <a:latin typeface="한컴산뜻돋움"/>
                <a:ea typeface="한컴산뜻돋움"/>
              </a:rPr>
              <a:t>③  </a:t>
            </a:r>
            <a:endParaRPr lang="ko-KR" altLang="en-US" b="1">
              <a:solidFill>
                <a:srgbClr val="000000"/>
              </a:solidFill>
              <a:ea typeface="한컴산뜻돋움"/>
            </a:endParaRPr>
          </a:p>
        </p:txBody>
      </p:sp>
      <p:sp>
        <p:nvSpPr>
          <p:cNvPr id="18" name="TextBox 44"/>
          <p:cNvSpPr txBox="1"/>
          <p:nvPr/>
        </p:nvSpPr>
        <p:spPr>
          <a:xfrm>
            <a:off x="857250" y="2924175"/>
            <a:ext cx="1552575" cy="742950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19" name="TextBox 45"/>
          <p:cNvSpPr txBox="1"/>
          <p:nvPr/>
        </p:nvSpPr>
        <p:spPr>
          <a:xfrm>
            <a:off x="838201" y="3419475"/>
            <a:ext cx="401552" cy="31432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000000"/>
                </a:solidFill>
                <a:latin typeface="한컴산뜻돋움"/>
                <a:ea typeface="한컴산뜻돋움"/>
              </a:rPr>
              <a:t>④ </a:t>
            </a:r>
          </a:p>
        </p:txBody>
      </p:sp>
      <p:sp>
        <p:nvSpPr>
          <p:cNvPr id="20" name="TextBox 48"/>
          <p:cNvSpPr txBox="1"/>
          <p:nvPr/>
        </p:nvSpPr>
        <p:spPr>
          <a:xfrm>
            <a:off x="1143000" y="5495924"/>
            <a:ext cx="458618" cy="31432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000000"/>
                </a:solidFill>
                <a:latin typeface="한컴산뜻돋움"/>
                <a:ea typeface="한컴산뜻돋움"/>
              </a:rPr>
              <a:t>⑤ </a:t>
            </a:r>
          </a:p>
        </p:txBody>
      </p:sp>
      <p:sp>
        <p:nvSpPr>
          <p:cNvPr id="21" name="TextBox 49"/>
          <p:cNvSpPr txBox="1"/>
          <p:nvPr/>
        </p:nvSpPr>
        <p:spPr>
          <a:xfrm>
            <a:off x="1647826" y="6086473"/>
            <a:ext cx="3482640" cy="180973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22" name="TextBox 52"/>
          <p:cNvSpPr txBox="1"/>
          <p:nvPr/>
        </p:nvSpPr>
        <p:spPr>
          <a:xfrm>
            <a:off x="1276350" y="6010275"/>
            <a:ext cx="541421" cy="447675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000000"/>
                </a:solidFill>
                <a:latin typeface="한컴산뜻돋움"/>
                <a:ea typeface="한컴산뜻돋움"/>
              </a:rPr>
              <a:t>⑥ </a:t>
            </a:r>
            <a:endParaRPr lang="ko-KR" altLang="en-US" b="1">
              <a:solidFill>
                <a:srgbClr val="000000"/>
              </a:solidFill>
              <a:ea typeface="한컴산뜻돋움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1143715" y="404225"/>
            <a:ext cx="4374512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03_1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</a:t>
            </a: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Main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화면 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24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25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10"/>
          <p:cNvSpPr/>
          <p:nvPr/>
        </p:nvSpPr>
        <p:spPr>
          <a:xfrm>
            <a:off x="462083" y="1627009"/>
            <a:ext cx="6388088" cy="4754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39422" y="1791201"/>
            <a:ext cx="3787108" cy="44917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60216" y="2085292"/>
            <a:ext cx="4918952" cy="4475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로고 클릭 시 메인 페이지로</a:t>
            </a:r>
            <a:r>
              <a:rPr lang="en-US" altLang="ko-KR" sz="2400" b="1" spc="-150">
                <a:latin typeface="한컴산뜻돋움"/>
                <a:ea typeface="한컴산뜻돋움"/>
              </a:rPr>
              <a:t> </a:t>
            </a:r>
            <a:r>
              <a:rPr lang="ko-KR" altLang="en-US" sz="2400" b="1" spc="-150">
                <a:latin typeface="한컴산뜻돋움"/>
                <a:ea typeface="한컴산뜻돋움"/>
              </a:rPr>
              <a:t>이동</a:t>
            </a:r>
            <a:endParaRPr lang="ko-KR" altLang="en-US" sz="2400" b="1" spc="-150"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아이디 비밀번호 입력 창</a:t>
            </a:r>
            <a:endParaRPr lang="ko-KR" altLang="en-US" sz="2400" b="1" spc="-150"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유효성 검사 </a:t>
            </a:r>
            <a:r>
              <a:rPr lang="en-US" altLang="ko-KR" sz="2400" b="1" spc="-150">
                <a:latin typeface="한컴산뜻돋움"/>
                <a:ea typeface="한컴산뜻돋움"/>
              </a:rPr>
              <a:t>false </a:t>
            </a:r>
            <a:r>
              <a:rPr lang="ko-KR" altLang="en-US" sz="2400" b="1" spc="-150">
                <a:latin typeface="한컴산뜻돋움"/>
                <a:ea typeface="한컴산뜻돋움"/>
              </a:rPr>
              <a:t>일 경우 버튼 하단에 </a:t>
            </a:r>
            <a:r>
              <a:rPr lang="en-US" altLang="ko-KR" sz="2400" b="1" spc="-150">
                <a:latin typeface="한컴산뜻돋움"/>
                <a:ea typeface="한컴산뜻돋움"/>
              </a:rPr>
              <a:t>Error</a:t>
            </a:r>
            <a:r>
              <a:rPr lang="ko-KR" altLang="en-US" sz="2400" b="1" spc="-150">
                <a:latin typeface="한컴산뜻돋움"/>
                <a:ea typeface="한컴산뜻돋움"/>
              </a:rPr>
              <a:t> 안내</a:t>
            </a:r>
            <a:r>
              <a:rPr lang="en-US" altLang="ko-KR" sz="2400" b="1" spc="-150">
                <a:latin typeface="한컴산뜻돋움"/>
                <a:ea typeface="한컴산뜻돋움"/>
              </a:rPr>
              <a:t> </a:t>
            </a:r>
            <a:r>
              <a:rPr lang="ko-KR" altLang="en-US" sz="2400" b="1" spc="-150">
                <a:latin typeface="한컴산뜻돋움"/>
                <a:ea typeface="한컴산뜻돋움"/>
              </a:rPr>
              <a:t>문구 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en-US" altLang="ko-KR" sz="2400" b="1" spc="-150">
                <a:latin typeface="한컴산뜻돋움"/>
                <a:ea typeface="한컴산뜻돋움"/>
              </a:rPr>
              <a:t>true </a:t>
            </a:r>
            <a:r>
              <a:rPr lang="ko-KR" altLang="en-US" sz="2400" b="1" spc="-150">
                <a:latin typeface="한컴산뜻돋움"/>
                <a:ea typeface="한컴산뜻돋움"/>
              </a:rPr>
              <a:t>일 시 로그인 후 메인화면 이동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ko-KR" altLang="en-US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간편한 로그인 버튼</a:t>
            </a:r>
            <a:endParaRPr lang="ko-KR" altLang="en-US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endParaRPr lang="ko-KR" altLang="en-US" sz="2400" b="1" spc="-150">
              <a:latin typeface="맑은 고딕"/>
              <a:ea typeface="맑은 고딕"/>
            </a:endParaRPr>
          </a:p>
          <a:p>
            <a:pPr marL="457200" indent="-457200">
              <a:buFont typeface="+mj-ea"/>
              <a:buAutoNum type="circleNumDbPlain"/>
              <a:defRPr/>
            </a:pPr>
            <a:endParaRPr lang="ko-KR" altLang="en-US" sz="2400" b="1" spc="-150">
              <a:latin typeface="맑은 고딕"/>
              <a:ea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2730" y="2128029"/>
            <a:ext cx="1851402" cy="33517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262638" y="2574029"/>
            <a:ext cx="2768396" cy="85497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2262637" y="3531307"/>
            <a:ext cx="2708238" cy="59037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63103" y="4299540"/>
            <a:ext cx="2720839" cy="1403571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76052" y="2101431"/>
            <a:ext cx="446254" cy="335171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</a:rPr>
              <a:t>①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6039" y="2539400"/>
            <a:ext cx="4122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②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98683" y="3512820"/>
            <a:ext cx="465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③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3841" y="4327135"/>
            <a:ext cx="382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맑은 고딕"/>
                <a:ea typeface="맑은 고딕"/>
              </a:rPr>
              <a:t>⑤ </a:t>
            </a:r>
          </a:p>
        </p:txBody>
      </p:sp>
      <p:sp>
        <p:nvSpPr>
          <p:cNvPr id="32" name="TextBox 4"/>
          <p:cNvSpPr txBox="1"/>
          <p:nvPr/>
        </p:nvSpPr>
        <p:spPr>
          <a:xfrm>
            <a:off x="1143715" y="404225"/>
            <a:ext cx="4374512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03_2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로그인 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3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4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10"/>
          <p:cNvSpPr/>
          <p:nvPr/>
        </p:nvSpPr>
        <p:spPr>
          <a:xfrm>
            <a:off x="457069" y="1296141"/>
            <a:ext cx="5285193" cy="5426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500">
              <a:latin typeface="맑은 고딕"/>
              <a:ea typeface="맑은 고딕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61960" y="2241328"/>
            <a:ext cx="4835046" cy="30145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ea"/>
              <a:buNone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이용약관 화면구현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클릭하면 색깔이 바뀌면서 동의 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취소 클릭 시 메인 화면 이동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 spc="-150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 spc="-150">
                <a:latin typeface="한컴산뜻돋움"/>
                <a:ea typeface="한컴산뜻돋움"/>
              </a:rPr>
              <a:t>확인 클릭 시 회원가입으로 이동</a:t>
            </a:r>
            <a:r>
              <a:rPr lang="ko-KR" altLang="en-US" sz="2400" spc="-150">
                <a:latin typeface="맑은 고딕"/>
                <a:ea typeface="맑은 고딕"/>
              </a:rPr>
              <a:t> </a:t>
            </a:r>
            <a:endParaRPr lang="en-US" altLang="ko-KR" sz="2400" spc="-150"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75633" y="1434927"/>
            <a:ext cx="2675139" cy="5073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23965" y="1911340"/>
            <a:ext cx="2258007" cy="341632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2023964" y="5394266"/>
            <a:ext cx="2258007" cy="349325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3386553" y="2052616"/>
            <a:ext cx="995469" cy="364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한컴산뜻돋움"/>
                <a:ea typeface="한컴산뜻돋움"/>
              </a:rPr>
              <a:t>① </a:t>
            </a:r>
            <a:r>
              <a:rPr lang="en-US" altLang="ko-KR" b="1">
                <a:latin typeface="한컴산뜻돋움"/>
                <a:ea typeface="한컴산뜻돋움"/>
              </a:rPr>
              <a:t>-</a:t>
            </a:r>
            <a:r>
              <a:rPr lang="ko-KR" altLang="en-US" b="1">
                <a:latin typeface="한컴산뜻돋움"/>
                <a:ea typeface="한컴산뜻돋움"/>
              </a:rPr>
              <a:t> 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62130" y="5799978"/>
            <a:ext cx="9068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>
                <a:latin typeface="한컴산뜻돋움"/>
                <a:ea typeface="한컴산뜻돋움"/>
              </a:rPr>
              <a:t>③ </a:t>
            </a:r>
            <a:r>
              <a:rPr lang="en-US" altLang="ko-KR" b="1">
                <a:latin typeface="한컴산뜻돋움"/>
                <a:ea typeface="한컴산뜻돋움"/>
              </a:rPr>
              <a:t>-</a:t>
            </a:r>
            <a:r>
              <a:rPr lang="ko-KR" altLang="en-US" b="1">
                <a:latin typeface="한컴산뜻돋움"/>
                <a:ea typeface="한컴산뜻돋움"/>
              </a:rPr>
              <a:t> ④</a:t>
            </a:r>
          </a:p>
        </p:txBody>
      </p:sp>
      <p:sp>
        <p:nvSpPr>
          <p:cNvPr id="30" name="TextBox 4"/>
          <p:cNvSpPr txBox="1"/>
          <p:nvPr/>
        </p:nvSpPr>
        <p:spPr>
          <a:xfrm>
            <a:off x="1143715" y="404225"/>
            <a:ext cx="5738090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03_3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회원가입 이용약관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1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2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27686" y="1271594"/>
            <a:ext cx="5762060" cy="54731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394535" y="1797706"/>
            <a:ext cx="5947857" cy="4839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Font typeface="+mj-ea"/>
              <a:buNone/>
              <a:defRPr/>
            </a:pPr>
            <a:endParaRPr lang="ko-KR" altLang="en-US" sz="2400" b="1"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회원가입시 필요한 데이터 입력창 구현</a:t>
            </a:r>
          </a:p>
          <a:p>
            <a:pPr marL="457200" lvl="0" indent="-457200">
              <a:buFont typeface="+mj-ea"/>
              <a:buAutoNum type="circleNumDbPlain"/>
              <a:defRPr/>
            </a:pPr>
            <a:endParaRPr lang="ko-KR" altLang="en-US" sz="2400" b="1"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아이디 유효성검사 기능</a:t>
            </a: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>
              <a:latin typeface="한컴산뜻돋움"/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비밀번호 유효성 및 일치 확인 기능</a:t>
            </a:r>
          </a:p>
          <a:p>
            <a:pPr marL="457200" lvl="0" indent="-457200">
              <a:buFont typeface="+mj-ea"/>
              <a:buAutoNum type="circleNumDbPlain"/>
              <a:defRPr/>
            </a:pPr>
            <a:endParaRPr lang="ko-KR" altLang="en-US" sz="2400" b="1">
              <a:latin typeface="한컴산뜻돋움"/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r>
              <a:rPr lang="en-US" altLang="ko-KR" sz="2400" b="1">
                <a:latin typeface="한컴산뜻돋움"/>
                <a:ea typeface="한컴산뜻돋움"/>
              </a:rPr>
              <a:t>‘</a:t>
            </a:r>
            <a:r>
              <a:rPr lang="ko-KR" altLang="en-US" sz="2400" b="1">
                <a:latin typeface="한컴산뜻돋움"/>
                <a:ea typeface="한컴산뜻돋움"/>
              </a:rPr>
              <a:t>월</a:t>
            </a:r>
            <a:r>
              <a:rPr lang="en-US" altLang="ko-KR" sz="2400" b="1">
                <a:latin typeface="한컴산뜻돋움"/>
                <a:ea typeface="한컴산뜻돋움"/>
              </a:rPr>
              <a:t>’,</a:t>
            </a:r>
            <a:r>
              <a:rPr lang="ko-KR" altLang="en-US" sz="2400" b="1">
                <a:latin typeface="한컴산뜻돋움"/>
                <a:ea typeface="한컴산뜻돋움"/>
              </a:rPr>
              <a:t> </a:t>
            </a:r>
            <a:r>
              <a:rPr lang="en-US" altLang="ko-KR" sz="2400" b="1">
                <a:latin typeface="한컴산뜻돋움"/>
                <a:ea typeface="한컴산뜻돋움"/>
              </a:rPr>
              <a:t>‘</a:t>
            </a:r>
            <a:r>
              <a:rPr lang="ko-KR" altLang="en-US" sz="2400" b="1">
                <a:latin typeface="한컴산뜻돋움"/>
                <a:ea typeface="한컴산뜻돋움"/>
              </a:rPr>
              <a:t>성별</a:t>
            </a:r>
            <a:r>
              <a:rPr lang="en-US" altLang="ko-KR" sz="2400" b="1">
                <a:latin typeface="한컴산뜻돋움"/>
                <a:ea typeface="한컴산뜻돋움"/>
              </a:rPr>
              <a:t>’</a:t>
            </a:r>
            <a:r>
              <a:rPr lang="ko-KR" altLang="en-US" sz="2400" b="1">
                <a:latin typeface="한컴산뜻돋움"/>
                <a:ea typeface="한컴산뜻돋움"/>
              </a:rPr>
              <a:t> 클릭 시 </a:t>
            </a:r>
            <a:r>
              <a:rPr lang="en-US" altLang="ko-KR" sz="2400" b="1">
                <a:latin typeface="한컴산뜻돋움"/>
                <a:ea typeface="한컴산뜻돋움"/>
              </a:rPr>
              <a:t>list</a:t>
            </a:r>
            <a:r>
              <a:rPr lang="ko-KR" altLang="en-US" sz="2400" b="1">
                <a:latin typeface="한컴산뜻돋움"/>
                <a:ea typeface="한컴산뜻돋움"/>
              </a:rPr>
              <a:t> 목록 선택 </a:t>
            </a:r>
            <a:r>
              <a:rPr lang="en-US" altLang="ko-KR" sz="2400" b="1">
                <a:latin typeface="한컴산뜻돋움"/>
                <a:ea typeface="한컴산뜻돋움"/>
              </a:rPr>
              <a:t> </a:t>
            </a: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>
              <a:latin typeface="한컴산뜻돋움"/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가입하기 버튼 클릭 시 로그인 화면 이동</a:t>
            </a: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>
              <a:latin typeface="한컴산뜻돋움"/>
              <a:ea typeface="한컴산뜻돋움"/>
            </a:endParaRPr>
          </a:p>
          <a:p>
            <a:pPr marL="457200" lvl="0" indent="-457200">
              <a:buFont typeface="+mj-ea"/>
              <a:buAutoNum type="circleNumDbPlain"/>
              <a:defRPr/>
            </a:pPr>
            <a:endParaRPr lang="en-US" altLang="ko-KR" sz="2400" b="1">
              <a:latin typeface="한컴산뜻돋움"/>
              <a:ea typeface="한컴산뜻돋움"/>
            </a:endParaRPr>
          </a:p>
          <a:p>
            <a:pPr lvl="0">
              <a:defRPr/>
            </a:pPr>
            <a:endParaRPr lang="ko-KR" altLang="en-US" sz="2400" b="1">
              <a:ea typeface="한컴산뜻돋움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37465" y="1400640"/>
            <a:ext cx="3737111" cy="51786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1660" y="1946856"/>
            <a:ext cx="3002280" cy="4156764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29" name="TextBox 4"/>
          <p:cNvSpPr txBox="1"/>
          <p:nvPr/>
        </p:nvSpPr>
        <p:spPr>
          <a:xfrm>
            <a:off x="1143715" y="404225"/>
            <a:ext cx="5738090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03_4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회원가입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0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1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61336" y="2077452"/>
            <a:ext cx="410577" cy="359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한컴산뜻돋움"/>
                <a:ea typeface="한컴산뜻돋움"/>
              </a:rPr>
              <a:t>②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77878" y="3910764"/>
            <a:ext cx="571500" cy="36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한컴산뜻돋움"/>
                <a:ea typeface="한컴산뜻돋움"/>
              </a:rPr>
              <a:t>④</a:t>
            </a:r>
            <a:endParaRPr lang="ko-KR" altLang="en-US" b="1">
              <a:ea typeface="한컴산뜻돋움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487403" y="5672889"/>
            <a:ext cx="571500" cy="36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한컴산뜻돋움"/>
                <a:ea typeface="한컴산뜻돋움"/>
              </a:rPr>
              <a:t>⑤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51811" y="2515602"/>
            <a:ext cx="391026" cy="359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한컴산뜻돋움"/>
                <a:ea typeface="한컴산뜻돋움"/>
              </a:rPr>
              <a:t>③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92275" y="1494812"/>
            <a:ext cx="6638746" cy="4844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59655" y="1466237"/>
            <a:ext cx="4889470" cy="447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+mj-ea"/>
              <a:buNone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고객센터 화면구현</a:t>
            </a:r>
            <a:endParaRPr lang="ko-KR" altLang="en-US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비밀번호 설정 기능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이메일 클릭 시 주소 </a:t>
            </a:r>
            <a:r>
              <a:rPr lang="en-US" altLang="ko-KR" sz="2400" b="1">
                <a:latin typeface="한컴산뜻돋움"/>
                <a:ea typeface="한컴산뜻돋움"/>
              </a:rPr>
              <a:t>list</a:t>
            </a:r>
            <a:r>
              <a:rPr lang="ko-KR" altLang="en-US" sz="2400" b="1">
                <a:latin typeface="한컴산뜻돋움"/>
                <a:ea typeface="한컴산뜻돋움"/>
              </a:rPr>
              <a:t> 선택기능 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ko-KR" altLang="en-US" sz="2400" b="1">
                <a:latin typeface="한컴산뜻돋움"/>
                <a:ea typeface="한컴산뜻돋움"/>
              </a:rPr>
              <a:t>연락처 국번 </a:t>
            </a:r>
            <a:r>
              <a:rPr lang="en-US" altLang="ko-KR" sz="2400" b="1">
                <a:latin typeface="한컴산뜻돋움"/>
                <a:ea typeface="한컴산뜻돋움"/>
              </a:rPr>
              <a:t>list</a:t>
            </a:r>
            <a:r>
              <a:rPr lang="ko-KR" altLang="en-US" sz="2400" b="1">
                <a:latin typeface="한컴산뜻돋움"/>
                <a:ea typeface="한컴산뜻돋움"/>
              </a:rPr>
              <a:t> 선택 기능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en-US" altLang="ko-KR" sz="2400" b="1">
                <a:latin typeface="한컴산뜻돋움"/>
                <a:ea typeface="한컴산뜻돋움"/>
              </a:rPr>
              <a:t>‘</a:t>
            </a:r>
            <a:r>
              <a:rPr lang="ko-KR" altLang="en-US" sz="2400" b="1">
                <a:latin typeface="한컴산뜻돋움"/>
                <a:ea typeface="한컴산뜻돋움"/>
              </a:rPr>
              <a:t> 등록 </a:t>
            </a:r>
            <a:r>
              <a:rPr lang="en-US" altLang="ko-KR" sz="2400" b="1">
                <a:latin typeface="한컴산뜻돋움"/>
                <a:ea typeface="한컴산뜻돋움"/>
              </a:rPr>
              <a:t>’</a:t>
            </a:r>
            <a:r>
              <a:rPr lang="ko-KR" altLang="en-US" sz="2400" b="1">
                <a:latin typeface="한컴산뜻돋움"/>
                <a:ea typeface="한컴산뜻돋움"/>
              </a:rPr>
              <a:t> 클릭 시 완료  페이지 이동</a:t>
            </a:r>
          </a:p>
          <a:p>
            <a:pPr marL="457200" indent="-457200">
              <a:buFont typeface="+mj-ea"/>
              <a:buAutoNum type="circleNumDbPlain"/>
              <a:defRPr/>
            </a:pPr>
            <a:endParaRPr lang="en-US" altLang="ko-KR" sz="2400" b="1">
              <a:ea typeface="한컴산뜻돋움"/>
            </a:endParaRPr>
          </a:p>
          <a:p>
            <a:pPr marL="457200" indent="-457200">
              <a:buFont typeface="+mj-ea"/>
              <a:buAutoNum type="circleNumDbPlain"/>
              <a:defRPr/>
            </a:pPr>
            <a:r>
              <a:rPr lang="en-US" altLang="ko-KR" sz="2400" b="1">
                <a:latin typeface="한컴산뜻돋움"/>
                <a:ea typeface="한컴산뜻돋움"/>
              </a:rPr>
              <a:t>‘</a:t>
            </a:r>
            <a:r>
              <a:rPr lang="ko-KR" altLang="en-US" sz="2400" b="1">
                <a:latin typeface="한컴산뜻돋움"/>
                <a:ea typeface="한컴산뜻돋움"/>
              </a:rPr>
              <a:t> 취소 </a:t>
            </a:r>
            <a:r>
              <a:rPr lang="en-US" altLang="ko-KR" sz="2400" b="1">
                <a:latin typeface="한컴산뜻돋움"/>
                <a:ea typeface="한컴산뜻돋움"/>
              </a:rPr>
              <a:t>’</a:t>
            </a:r>
            <a:r>
              <a:rPr lang="ko-KR" altLang="en-US" sz="2400" b="1">
                <a:latin typeface="한컴산뜻돋움"/>
                <a:ea typeface="한컴산뜻돋움"/>
              </a:rPr>
              <a:t> 클릭 시 메인 화면 이동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5206" y="2027279"/>
            <a:ext cx="5412884" cy="37796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9680" y="2785110"/>
            <a:ext cx="4831080" cy="86106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1249680" y="3646170"/>
            <a:ext cx="4937760" cy="1973580"/>
          </a:xfrm>
          <a:prstGeom prst="rect">
            <a:avLst/>
          </a:prstGeom>
          <a:ln w="50800">
            <a:solidFill>
              <a:srgbClr val="FF0000"/>
            </a:solidFill>
          </a:ln>
        </p:spPr>
        <p:txBody>
          <a:bodyPr wrap="square"/>
          <a:lstStyle/>
          <a:p>
            <a:pPr>
              <a:defRPr/>
            </a:pPr>
            <a:endParaRPr/>
          </a:p>
        </p:txBody>
      </p:sp>
      <p:sp>
        <p:nvSpPr>
          <p:cNvPr id="29" name="TextBox 4"/>
          <p:cNvSpPr txBox="1"/>
          <p:nvPr/>
        </p:nvSpPr>
        <p:spPr>
          <a:xfrm>
            <a:off x="1143715" y="404225"/>
            <a:ext cx="5738090" cy="698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03_5</a:t>
            </a:r>
            <a:r>
              <a:rPr lang="ko-KR" altLang="en-US" sz="4000" b="1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한컴산뜻돋움"/>
                <a:ea typeface="한컴산뜻돋움"/>
              </a:rPr>
              <a:t> 고객센터 게시판  </a:t>
            </a:r>
            <a:endParaRPr lang="ko-KR" altLang="en-US" sz="4000" b="1">
              <a:latin typeface="한컴산뜻돋움"/>
              <a:ea typeface="한컴산뜻돋움"/>
            </a:endParaRPr>
          </a:p>
        </p:txBody>
      </p:sp>
      <p:pic>
        <p:nvPicPr>
          <p:cNvPr id="30" name="그래픽 29" descr="전구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5526" y="229306"/>
            <a:ext cx="790426" cy="790426"/>
          </a:xfrm>
          <a:prstGeom prst="rect">
            <a:avLst/>
          </a:prstGeom>
        </p:spPr>
      </p:pic>
      <p:cxnSp>
        <p:nvCxnSpPr>
          <p:cNvPr id="31" name="직선 연결선 9"/>
          <p:cNvCxnSpPr/>
          <p:nvPr/>
        </p:nvCxnSpPr>
        <p:spPr>
          <a:xfrm>
            <a:off x="424746" y="1191843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56811" y="3087102"/>
            <a:ext cx="352900" cy="359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한컴산뜻돋움"/>
                <a:ea typeface="한컴산뜻돋움"/>
              </a:rPr>
              <a:t>②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63828" y="3320214"/>
            <a:ext cx="571500" cy="36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한컴산뜻돋움"/>
                <a:ea typeface="한컴산뜻돋움"/>
              </a:rPr>
              <a:t>④</a:t>
            </a:r>
            <a:endParaRPr lang="ko-KR" altLang="en-US" b="1">
              <a:ea typeface="한컴산뜻돋움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325603" y="5301414"/>
            <a:ext cx="1965158" cy="36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한컴산뜻돋움"/>
                <a:ea typeface="한컴산뜻돋움"/>
              </a:rPr>
              <a:t>⑤ </a:t>
            </a:r>
            <a:r>
              <a:rPr lang="en-US" altLang="ko-KR" b="1">
                <a:latin typeface="한컴산뜻돋움"/>
                <a:ea typeface="한컴산뜻돋움"/>
              </a:rPr>
              <a:t>-</a:t>
            </a:r>
            <a:r>
              <a:rPr lang="ko-KR" altLang="en-US" b="1">
                <a:latin typeface="한컴산뜻돋움"/>
                <a:ea typeface="한컴산뜻돋움"/>
              </a:rPr>
              <a:t> ⑥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75711" y="3334752"/>
            <a:ext cx="391026" cy="359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한컴산뜻돋움"/>
                <a:ea typeface="한컴산뜻돋움"/>
              </a:rPr>
              <a:t>③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361</Words>
  <Application>Microsoft Office PowerPoint</Application>
  <PresentationFormat>와이드스크린</PresentationFormat>
  <Paragraphs>141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Pretendard</vt:lpstr>
      <vt:lpstr>Pretendard Black</vt:lpstr>
      <vt:lpstr>맑은 고딕</vt:lpstr>
      <vt:lpstr>한컴산뜻돋움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EZENIC-167</cp:lastModifiedBy>
  <cp:revision>426</cp:revision>
  <dcterms:created xsi:type="dcterms:W3CDTF">2023-04-19T04:07:11Z</dcterms:created>
  <dcterms:modified xsi:type="dcterms:W3CDTF">2023-05-02T08:41:48Z</dcterms:modified>
  <cp:version/>
</cp:coreProperties>
</file>